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485" r:id="rId5"/>
    <p:sldId id="259" r:id="rId6"/>
    <p:sldId id="284" r:id="rId7"/>
    <p:sldId id="285" r:id="rId8"/>
    <p:sldId id="286" r:id="rId9"/>
    <p:sldId id="474" r:id="rId10"/>
    <p:sldId id="476" r:id="rId11"/>
    <p:sldId id="465" r:id="rId12"/>
    <p:sldId id="466" r:id="rId13"/>
    <p:sldId id="467" r:id="rId14"/>
    <p:sldId id="468" r:id="rId15"/>
    <p:sldId id="469" r:id="rId16"/>
    <p:sldId id="471" r:id="rId17"/>
    <p:sldId id="477" r:id="rId18"/>
    <p:sldId id="480" r:id="rId19"/>
    <p:sldId id="472" r:id="rId20"/>
    <p:sldId id="442" r:id="rId21"/>
    <p:sldId id="443" r:id="rId22"/>
    <p:sldId id="446" r:id="rId23"/>
    <p:sldId id="447" r:id="rId24"/>
    <p:sldId id="448" r:id="rId25"/>
    <p:sldId id="449" r:id="rId26"/>
    <p:sldId id="450" r:id="rId27"/>
    <p:sldId id="425" r:id="rId28"/>
    <p:sldId id="426" r:id="rId29"/>
    <p:sldId id="452" r:id="rId30"/>
    <p:sldId id="427" r:id="rId31"/>
    <p:sldId id="458" r:id="rId32"/>
    <p:sldId id="349" r:id="rId33"/>
    <p:sldId id="343" r:id="rId34"/>
    <p:sldId id="484" r:id="rId35"/>
    <p:sldId id="344" r:id="rId36"/>
    <p:sldId id="347" r:id="rId37"/>
    <p:sldId id="486" r:id="rId38"/>
    <p:sldId id="277" r:id="rId39"/>
    <p:sldId id="481" r:id="rId40"/>
    <p:sldId id="48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91" d="100"/>
          <a:sy n="91" d="100"/>
        </p:scale>
        <p:origin x="127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3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   Mechanism and Effect Size in Human-Microbiome Association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0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ristian Jobin - Alchetron, The Free Social Encyclopedia">
            <a:extLst>
              <a:ext uri="{FF2B5EF4-FFF2-40B4-BE49-F238E27FC236}">
                <a16:creationId xmlns:a16="http://schemas.microsoft.com/office/drawing/2014/main" id="{DE06ED6D-9626-4BE3-B667-FF70551A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5A81B-431C-4FE3-91E5-617AEE64CD0F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pic>
        <p:nvPicPr>
          <p:cNvPr id="15" name="Picture 2" descr="arthur_janelle">
            <a:extLst>
              <a:ext uri="{FF2B5EF4-FFF2-40B4-BE49-F238E27FC236}">
                <a16:creationId xmlns:a16="http://schemas.microsoft.com/office/drawing/2014/main" id="{471B6855-BBD9-44AE-BA88-03853FB2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C2602-CCC8-40DB-9A5E-AB85A648A153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39" y="1817056"/>
            <a:ext cx="8070671" cy="1084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pursue mechanism despite small effect sizes?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864812" y="2510422"/>
            <a:ext cx="578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Go Big (increase sample size in humans)</a:t>
            </a:r>
          </a:p>
        </p:txBody>
      </p:sp>
    </p:spTree>
    <p:extLst>
      <p:ext uri="{BB962C8B-B14F-4D97-AF65-F5344CB8AC3E}">
        <p14:creationId xmlns:p14="http://schemas.microsoft.com/office/powerpoint/2010/main" val="3711429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0" y="1197332"/>
            <a:ext cx="7803644" cy="4390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279664" y="864766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will need to be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64" y="5660668"/>
            <a:ext cx="1115990" cy="111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7716" y="6477000"/>
            <a:ext cx="28632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  <p:pic>
        <p:nvPicPr>
          <p:cNvPr id="1026" name="Picture 2" descr="Ivory">
            <a:extLst>
              <a:ext uri="{FF2B5EF4-FFF2-40B4-BE49-F238E27FC236}">
                <a16:creationId xmlns:a16="http://schemas.microsoft.com/office/drawing/2014/main" id="{083F1C36-AD37-41E6-9E27-F3924E07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91200"/>
            <a:ext cx="954108" cy="9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3648A-784E-46EA-B621-2D730B440C8E}"/>
              </a:ext>
            </a:extLst>
          </p:cNvPr>
          <p:cNvSpPr txBox="1"/>
          <p:nvPr/>
        </p:nvSpPr>
        <p:spPr>
          <a:xfrm>
            <a:off x="1676400" y="6458635"/>
            <a:ext cx="26901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Ivory Blakely–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35252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569" y="2843407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3841" y="3153166"/>
            <a:ext cx="6235" cy="7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5961" y="3083675"/>
            <a:ext cx="435407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53" y="3910703"/>
            <a:ext cx="1854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370" y="4247181"/>
            <a:ext cx="6409" cy="75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9131" y="4172251"/>
            <a:ext cx="415209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49" y="5031441"/>
            <a:ext cx="1178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808" y="1915646"/>
            <a:ext cx="12530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7498" y="2189784"/>
            <a:ext cx="0" cy="76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78" y="2175414"/>
            <a:ext cx="30107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71482" y="5341196"/>
            <a:ext cx="1" cy="52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5961" y="5316448"/>
            <a:ext cx="434125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71482" y="5884541"/>
            <a:ext cx="4360688" cy="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32169" y="1098628"/>
            <a:ext cx="0" cy="47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70043" y="1106636"/>
            <a:ext cx="26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79523" y="990850"/>
            <a:ext cx="266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20339" y="1234216"/>
            <a:ext cx="3454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512" y="925540"/>
            <a:ext cx="1614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5146" y="1134390"/>
            <a:ext cx="274626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05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42733" y="1235303"/>
            <a:ext cx="0" cy="7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027" y="591349"/>
            <a:ext cx="6843570" cy="165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93" y="1843674"/>
            <a:ext cx="5189422" cy="3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24488" y="811046"/>
            <a:ext cx="135646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086351"/>
            <a:ext cx="3188494" cy="66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4801" y="1072686"/>
            <a:ext cx="1513556" cy="14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05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440055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00555" y="1066736"/>
            <a:ext cx="1244251" cy="201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Roshonda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Barner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 err="1">
                <a:latin typeface="Arial"/>
                <a:cs typeface="Arial"/>
              </a:rPr>
              <a:t>Ra’ad</a:t>
            </a:r>
            <a:r>
              <a:rPr lang="en-US" sz="1050" dirty="0">
                <a:latin typeface="Arial"/>
                <a:cs typeface="Arial"/>
              </a:rPr>
              <a:t> </a:t>
            </a:r>
            <a:r>
              <a:rPr lang="en-US" sz="1050" dirty="0" err="1">
                <a:latin typeface="Arial"/>
                <a:cs typeface="Arial"/>
              </a:rPr>
              <a:t>Gharaibeh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Cynthia </a:t>
            </a:r>
            <a:r>
              <a:rPr lang="en-US" sz="1050" dirty="0" err="1">
                <a:latin typeface="Arial"/>
                <a:cs typeface="Arial"/>
              </a:rPr>
              <a:t>Gibas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Jon </a:t>
            </a:r>
            <a:r>
              <a:rPr lang="en-US" sz="1050" dirty="0" err="1">
                <a:latin typeface="Arial"/>
                <a:cs typeface="Arial"/>
              </a:rPr>
              <a:t>McCafferty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</a:t>
            </a:r>
            <a:r>
              <a:rPr lang="en-US" sz="1050" dirty="0" err="1">
                <a:latin typeface="Arial"/>
                <a:cs typeface="Arial"/>
              </a:rPr>
              <a:t>Sioda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Kathryn </a:t>
            </a:r>
            <a:r>
              <a:rPr lang="en-US" sz="1050" dirty="0" err="1">
                <a:latin typeface="Arial"/>
                <a:cs typeface="Arial"/>
              </a:rPr>
              <a:t>Winglee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969117" y="1039645"/>
            <a:ext cx="11079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Christian </a:t>
            </a:r>
            <a:r>
              <a:rPr lang="en-US" sz="1050" dirty="0" err="1">
                <a:latin typeface="Arial"/>
                <a:cs typeface="Arial"/>
              </a:rPr>
              <a:t>Jobin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51" y="4686302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900" y="4457700"/>
            <a:ext cx="1543050" cy="11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5751" y="3371850"/>
            <a:ext cx="914400" cy="1092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143000" y="3074560"/>
            <a:ext cx="1176925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7303" y="3000809"/>
            <a:ext cx="107157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1622" y="3456210"/>
            <a:ext cx="638106" cy="84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04772" y="3341911"/>
            <a:ext cx="971550" cy="9715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4847624" y="3081601"/>
            <a:ext cx="175916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47474" y="3341909"/>
            <a:ext cx="892397" cy="10287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476023" y="3099537"/>
            <a:ext cx="130356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7772" y="3341909"/>
            <a:ext cx="1377108" cy="9144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19222" y="3099537"/>
            <a:ext cx="107914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00801" y="2228850"/>
            <a:ext cx="678656" cy="821532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6000751" y="1943101"/>
            <a:ext cx="15135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972051" y="2171700"/>
            <a:ext cx="678656" cy="82153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4551151" y="1940868"/>
            <a:ext cx="1446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6091" y="2213284"/>
            <a:ext cx="935831" cy="7816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320478" y="1955885"/>
            <a:ext cx="1175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05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05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5410201" y="982495"/>
            <a:ext cx="3270447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u="sng" dirty="0">
                <a:latin typeface="Arial"/>
                <a:cs typeface="Arial"/>
              </a:rPr>
              <a:t>USC</a:t>
            </a:r>
            <a:r>
              <a:rPr lang="en-US" sz="1050" dirty="0">
                <a:latin typeface="Arial"/>
                <a:cs typeface="Arial"/>
              </a:rPr>
              <a:t>		</a:t>
            </a:r>
            <a:r>
              <a:rPr lang="en-US" sz="105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Tanya L </a:t>
            </a:r>
            <a:r>
              <a:rPr lang="en-US" sz="1050" dirty="0" err="1">
                <a:latin typeface="Arial"/>
                <a:cs typeface="Arial"/>
              </a:rPr>
              <a:t>Alderete</a:t>
            </a:r>
            <a:r>
              <a:rPr lang="en-US" sz="1050" dirty="0">
                <a:latin typeface="Arial"/>
                <a:cs typeface="Arial"/>
              </a:rPr>
              <a:t>	Martha J. </a:t>
            </a:r>
            <a:r>
              <a:rPr lang="en-US" sz="1050" dirty="0" err="1">
                <a:latin typeface="Arial"/>
                <a:cs typeface="Arial"/>
              </a:rPr>
              <a:t>Shrubsole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050" dirty="0">
                <a:latin typeface="Arial"/>
                <a:cs typeface="Arial"/>
              </a:rPr>
              <a:t>Scott </a:t>
            </a:r>
            <a:r>
              <a:rPr lang="en-US" sz="1050" dirty="0" err="1">
                <a:latin typeface="Arial"/>
                <a:cs typeface="Arial"/>
              </a:rPr>
              <a:t>Kanoski</a:t>
            </a:r>
            <a:endParaRPr lang="en-US" sz="105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50" dirty="0">
              <a:latin typeface="Arial"/>
              <a:cs typeface="Arial"/>
            </a:endParaRPr>
          </a:p>
        </p:txBody>
      </p:sp>
      <p:pic>
        <p:nvPicPr>
          <p:cNvPr id="5122" name="Picture 2" descr="Arthritis Foundation Logo">
            <a:extLst>
              <a:ext uri="{FF2B5EF4-FFF2-40B4-BE49-F238E27FC236}">
                <a16:creationId xmlns:a16="http://schemas.microsoft.com/office/drawing/2014/main" id="{3572E2FF-D503-472E-A79A-BA21E97A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6" y="5679283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315E-F222-43E0-9277-A08E4880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CBCB-7B6B-40C3-B8BE-381D3624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94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50092"/>
            <a:ext cx="8480482" cy="189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128468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350" b="1"/>
              <a:t>OTUs at 97%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971800" y="39469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831" indent="-173831"/>
            <a:r>
              <a:rPr lang="en-US" dirty="0"/>
              <a:t>Human gut microbial communities are distinctly individual</a:t>
            </a:r>
          </a:p>
          <a:p>
            <a:pPr marL="173831" indent="-173831"/>
            <a:r>
              <a:rPr lang="en-US" dirty="0"/>
              <a:t>Individuality persists despite common diet and conditions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1021556" y="2819400"/>
            <a:ext cx="6169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 dirty="0"/>
              <a:t>ARISA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615" y="3276600"/>
            <a:ext cx="8347985" cy="18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6562509"/>
            <a:ext cx="67437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>
                <a:latin typeface="Arial" pitchFamily="34" charset="0"/>
                <a:cs typeface="Arial" pitchFamily="34" charset="0"/>
              </a:rPr>
              <a:t>Melanie D. Spencer, Timothy J.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Hamp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Robert W. Reid, Leslie M. Fischer, Steven H. </a:t>
            </a:r>
            <a:r>
              <a:rPr lang="en-US" sz="825" dirty="0" err="1">
                <a:latin typeface="Arial" pitchFamily="34" charset="0"/>
                <a:cs typeface="Arial" pitchFamily="34" charset="0"/>
              </a:rPr>
              <a:t>Zeisel</a:t>
            </a:r>
            <a:r>
              <a:rPr lang="en-US" sz="825" dirty="0">
                <a:latin typeface="Arial" pitchFamily="34" charset="0"/>
                <a:cs typeface="Arial" pitchFamily="34" charset="0"/>
              </a:rPr>
              <a:t>, Anthony A. Fodor.   Gastroenterology. 2011</a:t>
            </a:r>
          </a:p>
        </p:txBody>
      </p:sp>
      <p:pic>
        <p:nvPicPr>
          <p:cNvPr id="1026" name="Picture 2" descr="Melanie Spencer">
            <a:extLst>
              <a:ext uri="{FF2B5EF4-FFF2-40B4-BE49-F238E27FC236}">
                <a16:creationId xmlns:a16="http://schemas.microsoft.com/office/drawing/2014/main" id="{7A5366C6-27B1-4448-9EF2-1C3DA09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57" y="51816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AD7-EF48-4466-AC08-83BC37EDA70C}"/>
              </a:ext>
            </a:extLst>
          </p:cNvPr>
          <p:cNvSpPr txBox="1"/>
          <p:nvPr/>
        </p:nvSpPr>
        <p:spPr>
          <a:xfrm>
            <a:off x="838200" y="617220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Melanie Spencer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Atrium Health</a:t>
            </a:r>
          </a:p>
        </p:txBody>
      </p:sp>
      <p:pic>
        <p:nvPicPr>
          <p:cNvPr id="4098" name="Picture 2" descr="TODO">
            <a:extLst>
              <a:ext uri="{FF2B5EF4-FFF2-40B4-BE49-F238E27FC236}">
                <a16:creationId xmlns:a16="http://schemas.microsoft.com/office/drawing/2014/main" id="{1ADB3024-9A4F-4625-8D30-D4AAC5D7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8" y="5199262"/>
            <a:ext cx="83683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8C554-75DE-411A-86E4-C3817A11614B}"/>
              </a:ext>
            </a:extLst>
          </p:cNvPr>
          <p:cNvSpPr txBox="1"/>
          <p:nvPr/>
        </p:nvSpPr>
        <p:spPr>
          <a:xfrm>
            <a:off x="2590800" y="6107668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Zeisel UNC</a:t>
            </a:r>
          </a:p>
        </p:txBody>
      </p:sp>
    </p:spTree>
    <p:extLst>
      <p:ext uri="{BB962C8B-B14F-4D97-AF65-F5344CB8AC3E}">
        <p14:creationId xmlns:p14="http://schemas.microsoft.com/office/powerpoint/2010/main" val="52004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Inference can survive technical differences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8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291" y="803821"/>
            <a:ext cx="6861982" cy="460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et al, Science,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ristian Jobin - Alchetron, The Free Social Encyclopedia">
            <a:extLst>
              <a:ext uri="{FF2B5EF4-FFF2-40B4-BE49-F238E27FC236}">
                <a16:creationId xmlns:a16="http://schemas.microsoft.com/office/drawing/2014/main" id="{659E48DB-C02B-476D-BA6F-79D26741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EDB3B-711B-49DD-80C1-DC60EC6CD64F}"/>
              </a:ext>
            </a:extLst>
          </p:cNvPr>
          <p:cNvSpPr/>
          <p:nvPr/>
        </p:nvSpPr>
        <p:spPr>
          <a:xfrm>
            <a:off x="2107291" y="5365090"/>
            <a:ext cx="254909" cy="12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168D7-5A4B-47DF-85F8-993790D61325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</p:spTree>
    <p:extLst>
      <p:ext uri="{BB962C8B-B14F-4D97-AF65-F5344CB8AC3E}">
        <p14:creationId xmlns:p14="http://schemas.microsoft.com/office/powerpoint/2010/main" val="69557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F1F71-8383-42D5-8583-05DEAF5191B4}"/>
              </a:ext>
            </a:extLst>
          </p:cNvPr>
          <p:cNvSpPr txBox="1"/>
          <p:nvPr/>
        </p:nvSpPr>
        <p:spPr>
          <a:xfrm>
            <a:off x="533400" y="304800"/>
            <a:ext cx="761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possible to get reproducible results across studies from different 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96A03-0022-4C7D-95F8-586A60E3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410200" cy="56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0FAEF-A698-4B5C-A91D-7A85722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0" y="1370944"/>
            <a:ext cx="1240403" cy="1190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253C3-A2A3-4274-8ADA-5B55CE879A95}"/>
              </a:ext>
            </a:extLst>
          </p:cNvPr>
          <p:cNvSpPr/>
          <p:nvPr/>
        </p:nvSpPr>
        <p:spPr>
          <a:xfrm>
            <a:off x="6836796" y="2561883"/>
            <a:ext cx="12404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 </a:t>
            </a:r>
            <a:r>
              <a:rPr lang="en-US" sz="1350" dirty="0" err="1"/>
              <a:t>Farnaz</a:t>
            </a:r>
            <a:r>
              <a:rPr lang="en-US" sz="1350" dirty="0"/>
              <a:t> </a:t>
            </a:r>
            <a:r>
              <a:rPr lang="en-US" sz="1350" dirty="0" err="1"/>
              <a:t>Fouladi</a:t>
            </a:r>
            <a:endParaRPr lang="en-US" sz="1350" dirty="0"/>
          </a:p>
          <a:p>
            <a:r>
              <a:rPr lang="en-US" sz="1350" dirty="0"/>
              <a:t>UNC Charlotte </a:t>
            </a:r>
          </a:p>
        </p:txBody>
      </p:sp>
    </p:spTree>
    <p:extLst>
      <p:ext uri="{BB962C8B-B14F-4D97-AF65-F5344CB8AC3E}">
        <p14:creationId xmlns:p14="http://schemas.microsoft.com/office/powerpoint/2010/main" val="253628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measured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2106</Words>
  <Application>Microsoft Office PowerPoint</Application>
  <PresentationFormat>On-screen Show (4:3)</PresentationFormat>
  <Paragraphs>345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Abadi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216</cp:revision>
  <dcterms:created xsi:type="dcterms:W3CDTF">2006-08-16T00:00:00Z</dcterms:created>
  <dcterms:modified xsi:type="dcterms:W3CDTF">2020-11-16T01:16:24Z</dcterms:modified>
</cp:coreProperties>
</file>